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icrosoft Sans Serif" panose="020B0604020202020204" pitchFamily="34" charset="0"/>
      <p:regular r:id="rId13"/>
    </p:embeddedFont>
    <p:embeddedFont>
      <p:font typeface="Microsoft Tai Le" panose="020B0502040204020203" pitchFamily="34" charset="0"/>
      <p:regular r:id="rId14"/>
      <p:bold r:id="rId15"/>
    </p:embeddedFont>
    <p:embeddedFont>
      <p:font typeface="Source Sans Pro" panose="020B0503030403020204" pitchFamily="34" charset="0"/>
      <p:regular r:id="rId16"/>
      <p:bold r:id="rId17"/>
    </p:embeddedFont>
    <p:embeddedFont>
      <p:font typeface="Source Sans Pro Bold" panose="020B070303040302020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4T07:44:37.92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917 787,'555'-19,"166"5,-483 15,1760-1,-1986 0,0 1,0 0,0 1,0 0,-1 1,1 1,-1-1,0 2,15 7,-19-8,0 0,0 1,0 0,-1 0,1 0,-2 1,1 0,0 0,-1 1,0-1,-1 1,0 0,0 0,5 12,49 140,-56-153,0 0,0 0,0 0,0 0,-1 0,0 0,0 10,-1-14,0 0,0 0,0 0,-1 0,1 0,-1 0,1 0,-1 0,0-1,0 1,0 0,0 0,0 0,0-1,0 1,-1-1,1 1,-1-1,1 1,-1-1,1 0,-1 0,0 0,1 0,-1 0,-4 1,-9 2,0 0,-1-2,1 0,-1 0,0-1,1-1,-21-3,2 2,-47-1,-126 13,-83 10,-2-20,142-2,-23-13,54 1,-438 5,368 9,4-17,32 0,98 14,0 2,-108 14,-69 6,30-6,-55 9,91-12,99-4,10 0,-1-3,-70-3,125-2,0 1,0 0,0-1,0 1,1-1,-1 0,0 0,1 0,-1-1,0 1,1 0,-1-1,1 0,0 1,0-1,0 0,0 0,0 0,0-1,0 1,0 0,1-1,-1 1,1-1,0 0,0 1,0-1,0 0,0 0,1 1,-1-1,1-5,-1 1,1 0,0 1,1-1,0 1,0-1,0 1,1-1,0 1,0 0,0 0,1 0,0 0,7-10,22-24,1 2,42-38,85-62,-98 86,782-624,-814 652,-25 15,-7 5,-15 3,2 4,1 0,-1 1,1 0,-17 8,-18 6,-707 250,639-225,49-17,2 4,-114 68,160-86,-3 2,0 1,1 0,0 2,1 1,-29 31,46-44,-1 1,0 0,0 1,0 0,1 0,-8 15,12-21,-1 1,1 0,-1 0,1 0,0 0,-1 0,1 0,0 0,1 0,-1 0,0 0,0 0,1 0,0 0,-1 0,1 0,0 0,0 0,0-1,0 1,0 0,0-1,0 1,0-1,1 1,-1-1,1 1,-1-1,1 0,2 1,12 9,1-1,1-1,34 13,21 11,-23-10,-36-17,0 1,0 0,22 15,-32-18,0-1,0 0,-1 1,1 0,-1 0,0 0,0 0,0 0,-1 1,0-1,1 1,-2 0,1 0,0 0,0 7,-1-7,0 0,0-1,-1 1,0 0,0 0,0-1,0 1,-1 0,0 0,0-1,0 1,0-1,-1 1,0-1,0 1,0-1,0 0,-1 0,0 0,0 0,0-1,0 1,0-1,-1 0,1 0,-1 0,0 0,0 0,0-1,0 0,-1 0,1 0,-1 0,1-1,-1 0,1 0,-7 1,-22 2,-1-2,0-1,-47-4,7 0,-29 2,-72-2,169 3,1 0,-1-1,1 0,-1-1,1 1,-6-3,10 4,1 0,-1-1,1 1,-1 0,1-1,-1 1,1 0,-1-1,1 1,-1-1,1 1,-1-1,1 1,0-1,-1 1,1-1,0 1,0-1,-1 1,1-1,0 1,0-1,0-1,0 1,0 0,0 0,1 0,-1-1,1 1,-1 0,1 0,0 0,-1 0,1 0,0 0,0 0,0 1,0-1,0 0,-1 0,3 0,5-5,0 0,1 1,0 0,0 1,0-1,1 2,15-5,74-9,-35 7,347-67,129-24,238-36,-585 123,-134 11,-37 0,-1-1,1-1,-1-1,-1 0,1-2,21-11,-12 6,400-145,-356 137,0 4,2 2,150-8,-61 25,-63 0,-74 0,1 1,31 8,32 3,-71-13,1 2,-1 0,1 1,-1 2,0 0,-1 1,0 1,0 1,0 1,30 20,49 34,-3-2,-76-48,0-1,0-1,2 0,-1-2,1-1,24 7,-32-11,-1 1,0 0,0 0,0 2,21 15,-5 1,27 28,-52-48,0 0,0 0,0 1,-1 0,0 0,0 0,0 0,4 9,-7-13,1 1,-1 0,0 0,1-1,-1 1,0 0,0 0,0 0,0 0,0-1,-1 1,1 0,0 0,-1 0,0-1,1 1,-1 0,0-1,0 1,0-1,0 1,0-1,0 1,0-1,0 0,-1 1,1-1,-1 0,1 0,-3 2,-7 3,0 0,0-1,0 0,-1-1,0 0,0-1,0 0,-23 2,-8-2,-53-3,41-2,-14 1,0-3,1-4,-107-24,49 5,-18-4,-39-19,-261-76,415 118,0 2,0 0,-59-2,-89 9,74 2,65-3,-45 0,-100 13,-134 11,-5-25,122-1,-298 2,487 0,7 1,-1-1,1 0,0 0,-1-1,1 1,-1-1,1 0,0 0,-6-2,10 3,0 0,0-1,0 1,-1 0,1 0,0 0,0 0,0-1,-1 1,1 0,0 0,0 0,0-1,0 1,0 0,0 0,0-1,-1 1,1 0,0 0,0-1,0 1,0 0,0 0,0-1,0 1,0 0,0 0,0-1,0 1,1 0,-1 0,0-1,0 1,0 0,0 0,0-1,0 1,0 0,1 0,-1 0,0-1,0 1,0 0,1 0,-1 0,0 0,0 0,0-1,1 1,-1 0,15-10,-13 10,121-57,-56 29,346-130,8 27,-232 83,0-1,25-27,-73 24,48-7,-157 52,0 1,0 1,0 2,38 2,-39 1,96 8,-108-6,1 2,-1 0,0 1,27 11,28 20,-52-24,0-1,1-1,0-1,28 7,-33-12,-1-1,-1 0,0 1,0 1,-1 0,1 1,-1 1,16 10,-2 0,42 20,-41-23,39 26,-22-8,59 53,-73-53,-22-20,1-1,0 0,0-1,1 0,0-1,0-1,25 12,-17-13,0 2,0 0,-1 2,0 0,20 15,-35-22,138 101,-136-102,0 0,0 0,0 0,0-1,1 0,-1 0,0-1,11 1,-9-1,1 1,-1-1,1 2,8 3,-15-6,-1 1,1 0,-1 1,0-1,0 0,0 1,1-1,-1 1,-1-1,1 1,0 0,0 0,-1 0,1 0,-1 0,1 0,-1 0,0 1,0-1,0 0,0 1,0-1,-1 1,1-1,-1 1,0-1,1 1,-1-1,0 1,-1 0,1-1,0 1,-1-1,0 3,0 0,-1-1,0 0,0 1,0-1,0 0,-1 0,1 0,-1-1,0 1,0-1,-1 1,1-1,-1 0,1-1,-1 1,0 0,0-1,-5 2,-7 1,0 0,0-2,0 0,-1-1,1-1,-28 0,20-1,-363-21,363 19,-333-52,210 28,46 5,-194-67,270 80,0 1,-1 2,0 0,-37-1,-107 7,81 1,-392-1,426 1,-67 13,43-5,20-3,-421 29,208-38,244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4T07:44:52.91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0 505,'21'-2,"1"0,-1-1,0-1,21-6,5-2,483-77,-385 77,187 9,-225 5,-68 0,68 13,-65-8,44 3,372-8,-234-4,-93 1,144 3,-143 13,26 1,342-14,-257-4,555 2,-795 0,5 1,1-2,-1 1,1-1,9-3,-16 4,0 0,-1-1,1 1,-1-1,1 1,-1-1,1 0,-1 1,0-1,1 0,-1 0,0 0,0 0,1-1,-1 1,0 0,0 0,0-1,-1 1,1 0,0-1,0 1,-1-1,1 1,-1-1,1 1,-1-1,0 1,1-4,-2-1,1 0,-1 0,0 0,0 0,-1 0,0 0,-4-10,-24-41,14 28,14 23,-1 0,0 0,-1 0,1 0,-1 1,0 0,0-1,-1 2,0-1,0 0,0 1,0 0,0 0,-8-3,-34-23,37 22,0 1,-1 0,-12-5,7 5,0 0,0 1,-1 1,1 1,-1 0,-26-2,-305-32,216 21,-34 5,-188 9,168 6,118-3,-92 13,-166 29,113-9,172-28,-67 1,17-3,-3 12,63-8,-44 2,-15-7,50-2,1 1,-59 10,31 3,5 0,-1-3,-93 5,-278-16,178-2,248 2,1 0,-1-1,0 0,0 0,1-1,-14-4,20 5,0 1,0-1,0 1,0-1,0 0,0 1,0-1,0 0,0 0,0 1,1-1,-1 0,0 0,0 0,1 0,-1 0,1 0,-1 0,1 0,-1-2,1 1,0 0,0 1,0-1,1 0,-1 1,1-1,-1 0,1 1,0-1,-1 1,1-1,0 1,0-1,0 1,0 0,0-1,1 1,-1 0,2-2,5-3,-1-1,2 2,-1-1,1 1,0 0,0 0,0 1,0 1,1-1,14-2,13-1,56-3,-68 8,743-29,-689 32,-7 1,0-4,125-18,-172 16,-45 11,-18 7,14-3,-1-2,0 0,0-2,-30 5,-107 8,96-13,-344 18,250-18,-23 6,-50 3,-50-15,210-2,72 1,-6 0,0 0,0 1,0-1,0 1,-10 3,16-4,0 0,0 1,1-1,-1 1,0-1,0 1,0-1,0 1,1-1,-1 1,0 0,1-1,-1 1,0 0,1 0,-1-1,1 1,-1 0,0 1,1 0,0-1,0 1,0-1,0 0,0 1,0-1,0 1,1-1,-1 1,0-1,1 0,-1 1,1-1,0 0,-1 1,1-1,1 2,8 10,0 1,12 12,-13-17,-1 0,0 1,-1 0,0 0,8 17,13 24,-21-41,-1 1,0 0,-1 0,0 1,3 13,-6-16,1 0,-1 0,1 0,1 0,4 9,-6-16,0 1,0 0,1-1,-1 1,0-1,1 0,-1 1,1-1,0 0,0-1,0 1,0-1,0 1,0-1,0 0,1 0,5 1,21 2,0-1,0-2,55-5,-16 1,612 0,-396 4,-102-17,-45 1,178 11,-267 4,-14 2,1 2,36 8,-35-5,60 4,-33-11,-40-1,0 1,0 1,0 1,36 8,-31-4,39 4,-40-7,46 12,-47-8,1-2,0 0,36 0,87-6,-74 0,399 0,-441-1,0-1,39-9,45-4,-26 13,81-8,-53-1,138 5,-185 7,-191 11,38-3,-351 45,334-40,-179 7,2-22,100-1,90 5,-87-5,130-2,-62-17,-19-4,60 18,-73-11,-184-2,89 6,65 1,17 10,49 3,0-5,-97-17,113 9,-123-5,-84 16,260 3,-560 1,588-2,0 1,0 0,0 0,0 0,0 0,0 0,0 0,0 0,0 0,0 0,0 0,0 0,0 1,0-1,0 1,0-1,0 0,0 1,0 0,0-1,0 1,0-1,-1 3,3-2,-1 0,1 0,0 0,0-1,0 1,-1 0,1 0,0 0,0-1,0 1,0 0,0-1,0 1,1-1,-1 1,0-1,0 0,0 1,0-1,3 0,39 13,2-2,-1-3,1-1,57 1,-57-7,373-9,-221-22,-132 18,0 2,80-1,274 14,-396-1,-23-2,0 0,0 0,1 0,-1 0,0 0,0 0,0 0,0 0,1 0,-1 1,0-1,0 0,0 0,0 0,0 0,1 0,-1 0,0 0,0 1,0-1,0 0,0 0,0 0,0 0,0 0,0 1,0-1,1 0,-1 0,0 0,0 0,0 0,0 1,0-1,0 0,0 0,0 0,0 0,0 1,0-1,0 0,-1 0,1 0,0 0,0 1,0-1,0 0,0 0,0 0,-3 3,0-1,0 0,-1 0,1 0,-1 0,1 0,-6 1,-29 12,-7 2,-80 44,111-53,0-1,0-1,-1 0,0 0,0-1,0-1,-1-1,1 0,-1-1,0-1,-22-1,-935-4,726 4,217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4T07:45:06.44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298 3654,'865'50,"-410"-33,-2-17,-409-3,70-11,30-2,-34 16,34-1,-117-2,1-2,-1-1,36-13,-36 10,0 2,1 0,29-2,-9 8,1 2,-1 2,50 9,78 6,417-17,-284-3,-273 0,67-12,5 0,-46 12,-43 3,1-1,-1-1,1-1,24-6,-41 7,1-1,-1 1,0-1,0 1,0-1,0 0,0 0,0-1,-1 1,1-1,-1 1,1-1,-1 0,0 0,0 0,-1 0,1 0,0 0,-1 0,0-1,0 1,0 0,0-1,0 1,0-8,-1 5,1 0,-1 0,0 0,-1 0,0 0,0 1,0-1,0 0,-1 0,0 0,0 1,-1-1,0 1,-5-8,-7-5,-1 0,-21-16,26 25,0 0,1-1,0 0,1-1,0 0,0 0,2-1,-1 0,-6-15,8 8,1 0,0 0,1-1,-2-34,5-82,1 101,6-1504,-6 1139,-16 189,1 63,-8-119,12 161,-22-150,30 237,3 17,-1 3,1 30,2 909,-5-871,-20 128,17-139,2 0,5 69,0-47,-20 766,18-841,-1 40,-2 0,-2 0,-17 62,19-89,1 0,0 0,0 32,2-27,-5 34,4-49,1 0,-2-1,1 0,-1 1,0-1,-1-1,1 1,-8 10,3-6,-1 1,-1-1,0-1,0 0,-1 0,-1-1,1 0,-1-1,-1-1,1 0,-1 0,-1-1,1-1,-1 0,0-1,0 0,0-2,0 1,-23 0,-249-4,106-1,150 2,-11 0,0 0,-79-14,71 4,-111-28,118 26,0 3,-1 1,-72-3,-134 10,112 3,100-4,-67-12,-4-1,-368 10,267 7,172-2,-131 4,134-1,0 1,-65 17,-337 85,416-102,11-1,-15 1,-37 15,43-8,18-11,-1 0,1 1,0-1,0 0,0 1,0-1,-1 0,1 1,0-1,0 0,0 1,0-1,0 0,0 1,0-1,0 1,0-1,0 0,0 1,0-1,0 0,0 1,0-1,0 0,1 1,-1-1,0 0,1 1,1 2,0-1,1 0,-1 0,1-1,-1 1,1 0,0-1,0 0,4 2,101 35,197 44,-126-39,155 61,-293-90,1-2,1-2,0-1,66 3,176-8,-197-5,1119 0,-1174 4,-1 0,1 2,-1 1,34 12,-31-8,1-1,66 6,90-14,-99-2,-35-3,0-2,-1-3,0-2,67-22,-120 32,-1 0,1-1,-1 1,0-1,1 0,-1 1,0-1,0-1,0 1,5-5,-8 6,1 0,0-1,0 1,0 0,-1 0,1-1,0 1,-1 0,1-1,-1 1,0 0,0-1,1 1,-1-1,0 1,0-1,0 1,0 0,0-1,-1 1,1-1,0 1,-1 0,1-1,-1 1,1 0,-1-1,0 1,0 0,-1-3,-2 0,0 0,0-1,0 1,0 0,-1 1,1-1,-1 1,0 0,-8-3,-52-20,36 16,-53-18,-122-25,-90 0,117 22,95 18,-1 3,-98 0,-407 39,373-5,-227-6,92-39,243 12,72 8,0-2,-51-11,-203-43,220 46,-114-35,38 7,94 28,-100-10,125 20,0 1,0 2,0 0,1 1,-48 13,26-3,22-7,-41 16,58-18,0-1,0 2,1-1,0 1,0 0,0 0,1 1,0 0,-7 7,-3 4,13-14,0 0,0 0,0 0,0 0,1 0,-1 1,1 0,-3 4,5-8,0 1,0-1,0 1,0 0,0-1,0 1,0-1,0 1,0-1,0 1,0 0,0-1,0 1,0-1,1 1,-1-1,0 1,0 0,1-1,-1 1,0-1,1 1,-1-1,1 1,1 0,0 1,0-1,0 0,0 0,0 0,0 0,0 0,0-1,5 2,25 3,-1-2,1-1,0-1,32-4,5 1,692 0,-547-16,-6 1,-176 16,-4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4T07:45:21.498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60 940,'1480'0,"-1408"-4,0-3,73-16,86-10,-9 31,-133 4,149-17,-137-1,4-1,141-5,105 23,-126 0,-198 1,0 1,-1 1,0 1,34 11,50 10,25-17,-45-4,-75-1,-15-4,0 0,0 0,0 0,1 1,-1-1,0 0,0 0,0 0,0 1,-1-1,1 0,0 0,0 0,0 0,0 1,0-1,0 0,0 0,0 0,0 0,0 1,0-1,-1 0,1 0,0 0,0 0,0 0,0 0,0 0,0 1,-1-1,1 0,0 0,0 0,0 0,0 0,-1 0,1 0,0 0,-28 9,-46 0,0-4,-98-4,93-2,-9-1,35-1,0 3,-75 10,-34 27,19-3,-255 67,369-94,1 0,-2-2,-49 2,-91-8,80-1,51 2,0-2,0-1,0-2,-47-13,85 18,1-1,-1 1,0 0,0 0,0-1,0 1,0 0,0-1,0 1,1-1,-1 0,0 1,0-1,1 1,-1-1,-1-1,2 2,0-1,0 1,0 0,0-1,1 1,-1 0,0-1,0 1,0 0,0-1,0 1,0 0,0-1,1 1,-1 0,0 0,0-1,0 1,1 0,-1 0,0-1,0 1,1 0,-1 0,0-1,1 1,-1 0,0 0,1 0,3-2,1 0,-1 0,1 0,-1 1,7-1,68-7,1 3,80 6,-87 0,12-1,129 5,-184 0,32 8,-34-6,44 5,34 4,-70-8,37 3,-32-8,5 0,0 2,82 17,-63-7,1-2,0-4,0-2,90-4,415-4,-563 2,0 0,1 0,-1 0,0-1,0-1,0 1,0-1,0 0,-1-1,1 0,-1 0,1-1,-1 0,0 0,0-1,9-8,0-3,0-1,13-20,-24 30,-1 0,0-1,0 0,0 0,-1 0,0 0,-1 0,3-16,-4 13,0-1,-1 1,0-1,-1 0,-4-21,-20-53,10 40,-49-185,-46-144,107 367,0 0,-1 0,1 0,-1 0,-1 1,0-1,0 1,0 0,-1 1,0-1,0 1,-8-6,6 6,-1 2,1-1,-1 1,0 0,1 1,-2-1,1 2,0 0,-1 0,-14-1,-215 1,120 6,66-5,0 4,-85 14,-246 71,298-68,-1-4,-154 8,-204 2,400-22,-1-3,1-1,-66-10,-200-14,-3 24,168 2,84-2,-386 14,300 0,141-13,0 0,0 1,0 0,1 0,-1 1,1-1,0 1,-1 1,1-1,0 1,1 0,-9 8,0 3,2-1,0 1,-12 20,12-17,-1 0,-25 26,-18 10,-2-2,-2-3,-3-2,-101 56,146-94,0-1,-25 6,22-7,60-10,209-42,-41 6,389-43,-519 78,78 6,55-3,-131-9,100-26,-52 9,155-42,-219 52,0 3,1 3,0 2,118 1,219 9,-380 0,1 1,-1 0,1 2,36 10,78 38,-57-21,4-6,-53-17,40 16,-34-10,1-2,0-1,1-2,0-2,47 4,196-4,-272-7,10-1,-1 0,0-1,0-1,0 0,0-2,-1 0,0-1,24-11,-40 17,0-1,-1 1,1 0,0 0,-1-1,1 1,-1-1,1 1,-1 0,1-1,-1 1,1-1,-1 1,1-1,-1 1,1-1,-1 1,0-1,1 0,-1 1,0-1,1-1,-2 1,1 1,-1-1,1 0,-1 0,0 0,1 1,-1-1,0 0,0 1,1-1,-1 1,0-1,0 1,0-1,0 1,0 0,0-1,0 1,-1 0,-40-13,-1 3,0 1,-63-4,25 3,-80-15,-148-17,-4 25,295 17,1 1,-1 1,1 1,-21 5,27-4,0 0,0 0,1 1,-1 0,1 1,1 1,-11 7,19-13,-1 0,1 0,0 0,0 0,0 0,0 0,0 1,0-1,0 0,0 1,0-1,1 0,-2 3,2-3,0 0,0-1,0 1,0-1,0 1,0-1,0 1,0-1,1 1,-1-1,0 1,0-1,0 1,1-1,-1 1,0-1,1 0,-1 1,0-1,1 1,-1-1,0 0,1 1,-1-1,1 0,0 1,4 1,-1 0,1-1,0 1,-1-1,1 0,0 0,8-1,335 34,-91-8,-137-17,85 10,-170-15,-11-1,0 0,42 12,-66-15,0 0,0 0,0 0,1 0,-1 0,0 0,0 1,1-1,-1 0,0 0,0 0,0 0,1 0,-1 0,0 0,0 0,0 0,1 1,-1-1,0 0,0 0,0 0,0 0,0 1,1-1,-1 0,0 0,0 0,0 1,0-1,0 0,0 0,0 0,0 1,0-1,0 0,-9 4,-33 1,-2065 71,1712-78,316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4T07:45:38.234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270 766,'1098'0,"-870"18,-3 0,468-19,-663-1,0-1,41-9,-36 5,44-3,132 8,-114 4,129-15,-174 6,120-20,-78 8,0 3,1 5,124 2,-128 8,81 4,-153 0,1 1,-1 1,0 1,20 8,22 8,-60-22,-1 0,0 0,1 0,-1 0,0 0,1 1,-1-1,0 0,0 0,1 0,-1 0,0 0,1 0,-1 0,0 0,1 0,-1 0,0 0,1 0,-1 0,0-1,1 1,-1 0,0 0,0 0,1 0,-1 0,1-1,-5-7,-12-9,-144-100,51 42,85 57,-1 1,0 1,-42-19,-308-122,34 17,247 103,30 8,-31-10,84 35,0 1,0 0,0 1,-1 1,1 0,-21 0,-215 29,194-21,1 2,0 3,-80 29,-6 0,-117 37,79-22,53-12,-22 7,119-43,-27 12,-3 2,-237 73,239-81,-96 12,87-17,-102 12,-296-2,416-18,27 0,1 0,0-2,-1 0,1-1,-20-4,36 6,1 0,-1 0,1 0,-1 0,1 0,-1 0,1-1,-1 1,1 0,-1 0,1 0,0 0,-1-1,1 1,-1 0,1 0,-1-1,1 1,0 0,-1-1,1 1,0-1,-1 1,1 0,0-1,0 1,-1-1,1 1,0-1,0 1,0 0,0-1,-1 1,1-1,0 1,0-1,0 1,0-1,0 1,0-1,0 1,0-1,1 1,-1-1,0 1,0-1,0 1,0-1,1 1,-1-1,2-1,0 0,0 0,-1 1,1-1,1 0,-1 1,0 0,4-3,28-11,0 2,55-15,79-9,-134 30,400-71,-142 28,-218 36,2 3,124-1,121-2,-89 1,371 11,-318 3,-227 2,1 3,-1 2,59 17,-68-15,-14-4,52 2,-30-4,-54-4,-1 0,0 0,1 0,-1 1,0-1,1 1,-1 0,0 0,0 0,0 0,0 0,0 0,0 0,0 1,0-1,0 1,0-1,-1 1,1 0,-1-1,1 1,-1 0,0 0,0 0,0 0,0 1,0-1,0 0,0 0,-1 0,1 1,-1-1,0 0,1 1,-1-1,0 0,-1 1,1 3,-2 6,0-1,-1 1,0-1,-1 1,0-1,-9 16,1-4,-2-1,0-1,-1 0,-2-1,0-1,-1-1,0 0,-32 22,9-11,-1-3,-1-1,-66 28,87-44,0-1,-1 0,0-2,0-1,0-1,0-1,-1-1,-35-2,-120-8,210 11,175 19,-62 1,244 27,134-46,-269-7,-231 3,-1-1,1-1,0-2,36-9,-46 9,1 0,0-1,-1-1,0 0,0-1,-1 0,0-1,19-17,-4 3,43-30,-50 38,-15 10,1 0,-1 0,0-1,0 1,0-1,0 0,-1 0,0-1,0 1,-1-1,1 1,-1-1,0 0,-1 0,1 0,-1 0,0 0,0-7,-1 6,0 1,0 0,0-1,-1 1,0 0,0-1,-1 1,0 0,0 0,0 0,-1 0,1 0,-1 1,-1-1,1 1,-1 0,-5-6,-3 0,0 1,-1 0,0 1,-27-14,-61-20,1 0,65 26,-1 2,-1 2,-62-14,-119-10,127 28,-42-7,5 1,-10-3,88 10,-1 1,-50 0,-104 8,76 1,-750-2,825 3,0 2,-86 20,-47 6,-86 12,111-2,103-23,-99 15,112-25,1 2,0 3,-53 22,-76 20,-144 13,209-55,64-8,42-5,0 0,1 0,-1 0,1 1,-1-1,1 1,-1 0,1 0,-1 0,1 0,-1 0,1 1,0-1,0 0,0 1,0 0,0 0,0-1,0 1,1 0,-1 1,1-1,-1 0,1 0,0 1,0-1,0 0,0 1,0-1,0 1,1-1,-1 1,1 0,0-1,0 4,0-1,1 0,-1 0,1 0,0 0,1 0,-1 0,1 0,0-1,1 1,-1-1,1 1,-1-1,1 0,0 0,1 0,-1-1,7 6,36 20,-39-26,-1 0,1 1,-1 0,0 0,0 0,-1 1,1-1,-1 2,0-1,-1 0,7 9,-9-9,1-1,1 0,-1 0,1 0,-1 0,1 0,0-1,1 0,-1 0,1 0,-1 0,1 0,0-1,0 0,0 0,0-1,0 1,9 0,7 1,1-1,0-2,29-2,-15 1,158-17,24 0,688 19,-855 1,58 11,25 1,387-10,-331-5,-296 1,-164 21,163-9,-26 4,62-5,-92 1,-34 6,30 16,104-19,0-3,-97 7,-327-18,223-3,226 0,0-1,-62-13,34 6,38 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4T07:45:51.27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0 835,'2637'0,"-2586"-2,57-11,20-1,465 9,-333 7,-217-2,-6 1,1-2,0-1,50-10,-30 3,1 2,-1 3,99 5,51-3,-203 1,0 1,0-1,0 0,0 0,0-1,-1 1,1-1,0 0,-1-1,0 1,7-5,-10 6,1 0,-1-1,1 0,-1 1,1-1,-1 0,0 1,0-1,0 0,0 0,0 0,0 0,0 0,-1 0,1 0,-1 0,1-1,-1 1,0 0,0 0,0 0,0 0,0 0,-1-1,1 1,-1 0,1 0,-2-3,0 0,-1 0,1 0,-1 0,0 0,0 1,0-1,0 1,-1 0,0 0,-4-4,-5-1,0-1,-15-7,14 9,1 0,-17-14,26 18,0 0,0 0,1 0,-1 0,1-1,0 1,0-1,1 0,-1 0,-2-10,-2-11,-10-27,16 50,-1 0,1-1,-1 1,0 0,0 0,-1 0,1 0,-1 0,1 1,-1-1,0 1,-4-3,-120-65,-75-19,2 1,181 77,0 1,-1 1,0 1,-1 0,0 2,0 0,0 1,-44-3,-269-27,182 14,114 17,0 2,-1 2,1 1,-52 9,17 1,-299 61,130-15,140-29,-1-4,-121 11,123-25,-122 8,140-13,0 3,-113 27,145-26,0-2,-52 0,-104-6,112-3,-360 1,589 10,-26 1,1065 5,-763-17,-183 19,-26-1,-29-15,178 13,-11 8,1-23,-141 0,-219 6,-27 3,-535 9,-202-69,146 4,241 53,7 26,361-28,-372 54,387-52,23-3,29 0,-34-2,109 0,239 11,-112 19,352 90,36 87,-470-149,-131-48,0-1,0-1,1-2,0 0,0-2,48 1,33-3,181 28,-132-11,-103-13,-1-3,89-5,-129-1,0 0,0 0,-1-2,0 1,15-9,-10 5,33-9,54-14,-71 20,1 0,0 3,1 0,54-3,-59 10,-17 0,0 0,0 1,1 0,-1 1,0 1,0 0,16 5,-29-6,1-1,0 1,0 0,0 0,-1 0,1 0,-1 1,1-1,2 3,-4-4,1 1,-1-1,0 1,1 0,-1-1,0 1,1-1,-1 1,0 0,0-1,0 1,0-1,0 1,0 0,0-1,0 1,0 0,0-1,0 1,0 0,0 0,-1 1,0-1,0 1,-1-1,1 1,0-1,-1 1,1-1,0 0,-1 1,0-1,1 0,-1 0,0 0,1-1,-1 1,0 0,0-1,-3 2,-18 2,-1 0,0-1,1-1,-27-2,49 0,-31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4T07:46:00.34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70,'405'0,"-383"-1,0-1,-1-2,23-5,-20 4,48-6,281 9,-181 4,117 13,-75-1,248-11,-453-3,38-2,64-12,22-2,-96 15,-3 0,-1-1,40-9,-26 3,0 1,54 0,96 7,-97 2,-74-2,0 2,0 0,0 2,0 1,29 9,74 19,11 3,130 44,-241-72,0-2,1 0,42 0,90-5,-112-2,-25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4T07:46:21.43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182 1,'1051'0,"-1011"1,1 2,-1 2,0 2,41 12,152 58,-145-44,135 30,-56-32,52 10,-159-31,0-2,1-3,-1-2,87-8,-115 1,1-2,-1 0,32-13,-34 10,1 1,-1 1,54-4,221 11,-125 2,-91-4,104 5,-175-1,-1 2,18 5,-17-4,30 5,76-7,-23-1,-98-2,0 0,1 1,-1-1,0 1,0 0,0 0,0 0,0 0,0 0,0 1,0-1,0 1,0 0,-1 0,1 0,-1 0,1 1,-1-1,0 0,0 1,0 0,0-1,-1 1,1 0,-1 0,0 0,1 0,-1 0,1 6,0 6,0 1,-1 0,0 0,-2-1,-1 17,0-2,0 78,-2 42,4-144,-1 0,1 0,-1 0,-1 0,1 0,-1-1,0 1,0 0,-1-1,1 1,-7 8,6-11,0 0,0 0,-1 0,1-1,-1 1,1-1,-1 0,0 0,0 0,0 0,0-1,0 0,0 0,0 0,0 0,-1 0,-3-1,-47 2,-64-5,30 0,69 1,0 0,1-1,-1-1,1-1,-1 0,1-2,1 0,-30-16,21 12,0 1,-48-12,12 5,-13-1,-21-8,61 14,0 2,-68-10,36 10,9 0,-79-3,-268 13,174 1,203 1,0 1,0 2,1 0,-33 11,-54 11,26-15,-90 15,135-16,1 2,-57 24,47-17,-282 84,258-88,-114 9,166-23,-524 11,347-15,134-2,62 3,0 0,0 0,1-1,-1 0,0 0,1 0,0 0,-1-1,-5-4,10 7,1-1,-1 1,0-1,1 1,-1-1,1 1,-1-1,1 1,-1-1,1 0,-1 1,1-1,-1 0,1 1,0-1,0 0,-1 0,1 1,0-1,0 0,0 0,0 1,0-1,0 0,0 0,0 0,0 0,0-1,1 1,0 0,0-1,-1 1,1 0,0-1,0 1,0 0,1 0,-1 0,0 0,3-2,3-1,0 0,0 1,0-1,11-2,4 0,0 1,0 1,41-1,70 6,-69 0,726 2,-483-4,-277 3,1 1,38 8,39 5,241-13,-176-5,211 2,-361 1,0 2,0 0,37 12,-24-6,14 6,-33-10,0 0,32 5,13-6,-1-1,81-9,-124 3,0-1,-1-1,0 0,33-16,-3 2,-27 10,0-1,-1 0,33-25,-38 25,-1 0,2 1,0 1,0 0,0 1,1 1,24-7,-19 9,-3 0,-1 1,29-12,-41 13,1-1,-1 1,1-1,-1-1,0 1,0-1,-1 0,1 0,-1 0,0-1,7-9,12-21,-9 12,1 0,26-28,-3 10,116-117,-132 138,1 1,1 1,1 1,0 1,36-16,-55 29,24-11,-30 14,1 0,-1 0,1 0,-1-1,0 1,1 0,-1 0,1 0,-1-1,0 1,1 0,-1-1,0 1,1 0,-1-1,0 1,1 0,-1-1,0 1,0-1,0 1,1 0,-1-1,0 1,0-1,0 1,0-1,0 1,0 0,0-1,0 1,0-1,0 1,0-1,0 1,0-1,0 1,0-1,0 1,-1 0,1-1,0 1,0-1,0 1,-1 0,1-1,0 1,-1 0,1-1,0 1,-1 0,1-1,-14-7,0 1,0 1,0 0,-22-6,-4-1,-18-8,0 3,-1 2,-1 3,0 2,-108-4,134 14,-131 3,138 6,27-8,-1 0,1 0,-1 1,1-1,0 0,-1 0,1 1,0-1,-1 0,1 1,0-1,0 0,-1 1,1-1,0 1,0-1,-1 0,1 1,0-1,0 1,0-1,0 1,0-1,0 1,0-1,0 0,0 1,0-1,0 1,0-1,0 1,0-1,0 1,0-1,0 1,1-1,-1 0,0 1,0-1,1 0,-1 1,0-1,0 1,1-1,-1 0,0 0,1 1,-1-1,1 0,-1 1,0-1,1 0,-1 0,1 1,10 6,-1-1,1 1,0-2,0 1,0-1,13 3,3 0,46 7,-27-8,0 3,-1 1,69 27,219 108,-314-137,1-2,40 9,-57-15,0 0,0 0,0 0,0 0,0 0,0 0,0 1,-1-1,1 1,-1 0,1 0,-1 0,1 0,-1 0,0 1,0-1,0 1,-1-1,1 1,-1 0,1-1,-1 1,2 4,-1 4,0 0,0 0,-1 0,0 1,-2 13,4 33,20 105,-23-165,0-14,-1 1,-5-29,3 31,-2 1,0 0,0 0,-1 1,-1-1,0 1,-12-14,3 6,-2 0,-38-29,-5-3,28 22,-1 1,-2 2,-73-41,61 44,29 12,0 2,-1 0,0 1,0 1,0 1,-24-4,-5 2,-50-16,61 13,0 2,-71-6,20 10,-135-23,145 14,-138-5,-81 17,-72-4,235-4,-1-2,-175 7,280 9,-42 9,59-10,-15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825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customXml" Target="../ink/ink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967746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Mall Customer Segmentation Using K-Means Clustering</a:t>
            </a:r>
            <a:endParaRPr lang="en-US" sz="44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4441746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customer segmentation using K-Means clustering, a powerful technique for identifying distinct groups within a dataset.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84835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18" y="5855970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5829895"/>
            <a:ext cx="2689146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Naresh Reshmon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DDC23-8B83-5A00-77B7-47D7E3C52583}"/>
              </a:ext>
            </a:extLst>
          </p:cNvPr>
          <p:cNvSpPr/>
          <p:nvPr/>
        </p:nvSpPr>
        <p:spPr>
          <a:xfrm>
            <a:off x="673768" y="5727032"/>
            <a:ext cx="3717758" cy="6376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67319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Conclusion: Tailored Marketing Strategies</a:t>
            </a:r>
            <a:endParaRPr lang="en-US" sz="44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4445913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understanding the unique characteristics of each customer segment, malls can develop tailored marketing strategies to maximize customer engagement and drive sales.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675692"/>
            <a:ext cx="699396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Understanding the Data</a:t>
            </a:r>
            <a:endParaRPr lang="en-US" sz="44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Key Features</a:t>
            </a:r>
            <a:endParaRPr lang="en-US" sz="22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4591407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analysis focuses on two key features: annual income and spending scores.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Objective</a:t>
            </a:r>
            <a:endParaRPr lang="en-US" sz="22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3929" y="4591407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goal is to segment customers based on their unique income and spending patterns.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610C91-149B-9D1E-6C8D-7E43EABF5E23}"/>
                  </a:ext>
                </a:extLst>
              </p14:cNvPr>
              <p14:cNvContentPartPr/>
              <p14:nvPr/>
            </p14:nvContentPartPr>
            <p14:xfrm>
              <a:off x="12760295" y="7585124"/>
              <a:ext cx="1699560" cy="43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610C91-149B-9D1E-6C8D-7E43EABF5E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6655" y="7477124"/>
                <a:ext cx="1807200" cy="65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363403"/>
            <a:ext cx="870858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K-Means Clustering Algorithm</a:t>
            </a:r>
            <a:endParaRPr lang="en-US" sz="44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3798" y="57125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077158" y="5821799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65923" y="571250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Iterative Process</a:t>
            </a:r>
            <a:endParaRPr lang="en-US" sz="22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65923" y="6211133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algorithm iteratively assigns data points to clusters based on their proximity to cluster centroids.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668" y="571250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7618690" y="5821799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240792" y="5712500"/>
            <a:ext cx="404276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Optimal Number of Clusters</a:t>
            </a:r>
            <a:endParaRPr lang="en-US" sz="22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240792" y="6211133"/>
            <a:ext cx="55259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"elbow" method was used to determine the optimal number of clusters, which was found to be 5.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FC488E3-81B0-A844-100D-E921EBC84F2B}"/>
                  </a:ext>
                </a:extLst>
              </p14:cNvPr>
              <p14:cNvContentPartPr/>
              <p14:nvPr/>
            </p14:nvContentPartPr>
            <p14:xfrm>
              <a:off x="12837335" y="7807604"/>
              <a:ext cx="1703520" cy="243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FC488E3-81B0-A844-100D-E921EBC84F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3335" y="7699604"/>
                <a:ext cx="1811160" cy="45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21794"/>
            <a:ext cx="921008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Visualizing Customer Segments</a:t>
            </a:r>
            <a:endParaRPr lang="en-US" sz="44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216706"/>
            <a:ext cx="6170771" cy="38138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6339007"/>
            <a:ext cx="28280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Cluster Distribution</a:t>
            </a:r>
            <a:endParaRPr lang="en-US" sz="22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3798" y="6837640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bar chart visualizes the distribution of customers across the five identified segments.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2E89B2D-B799-A2AF-41D6-FA75F2DBA7C7}"/>
                  </a:ext>
                </a:extLst>
              </p14:cNvPr>
              <p14:cNvContentPartPr/>
              <p14:nvPr/>
            </p14:nvContentPartPr>
            <p14:xfrm>
              <a:off x="12790895" y="6721484"/>
              <a:ext cx="1699200" cy="133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2E89B2D-B799-A2AF-41D6-FA75F2DBA7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7255" y="6613844"/>
                <a:ext cx="1806840" cy="155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16656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Segment 1: High Income, High Spenders</a:t>
            </a:r>
            <a:endParaRPr lang="en-US" sz="44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198" y="3589377"/>
            <a:ext cx="3584853" cy="2823567"/>
          </a:xfrm>
          <a:prstGeom prst="roundRect">
            <a:avLst>
              <a:gd name="adj" fmla="val 131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597015" y="383619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Characteristics</a:t>
            </a:r>
            <a:endParaRPr lang="en-US" sz="22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97015" y="4334828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Customers in this segment have high incomes and spend significantly at the mall.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589377"/>
            <a:ext cx="3584853" cy="2823567"/>
          </a:xfrm>
          <a:prstGeom prst="roundRect">
            <a:avLst>
              <a:gd name="adj" fmla="val 1311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0428684" y="3836194"/>
            <a:ext cx="309122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Marketing Recommendations</a:t>
            </a:r>
            <a:endParaRPr lang="en-US" sz="22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28684" y="4685467"/>
            <a:ext cx="309122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 them with exclusive promotions, loyalty programs, and personalized experiences.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DCB3EC-30C5-A088-1DA4-04EEBFFBDC30}"/>
                  </a:ext>
                </a:extLst>
              </p14:cNvPr>
              <p14:cNvContentPartPr/>
              <p14:nvPr/>
            </p14:nvContentPartPr>
            <p14:xfrm>
              <a:off x="12876575" y="7651004"/>
              <a:ext cx="1670760" cy="423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DCB3EC-30C5-A088-1DA4-04EEBFFBDC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2575" y="7543004"/>
                <a:ext cx="1778400" cy="63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641277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Segment 2: Moderate Income, Moderate Spenders</a:t>
            </a:r>
            <a:endParaRPr lang="en-US" sz="44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4115276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497907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Value-Oriented</a:t>
            </a:r>
            <a:endParaRPr lang="en-US" sz="22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63798" y="5477708"/>
            <a:ext cx="352305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customers are price-sensitive and seek value for their money.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023" y="4115276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7023" y="497907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Loyalty Programs</a:t>
            </a:r>
            <a:endParaRPr lang="en-US" sz="22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57023" y="5477708"/>
            <a:ext cx="3523178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 loyalty programs with rewards and discounts to encourage repeat purchases.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91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94" y="3270290"/>
            <a:ext cx="9836229" cy="608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38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Segment 3: Low Income, Low Spenders</a:t>
            </a:r>
            <a:endParaRPr lang="en-US" sz="38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0094" y="5919430"/>
            <a:ext cx="13130213" cy="30480"/>
          </a:xfrm>
          <a:prstGeom prst="roundRect">
            <a:avLst>
              <a:gd name="adj" fmla="val 105481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5075873" y="5169337"/>
            <a:ext cx="30480" cy="750094"/>
          </a:xfrm>
          <a:prstGeom prst="roundRect">
            <a:avLst>
              <a:gd name="adj" fmla="val 105481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4850011" y="5678329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5035272" y="5773222"/>
            <a:ext cx="11168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873341" y="4200525"/>
            <a:ext cx="243554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Price Sensitivity</a:t>
            </a:r>
            <a:endParaRPr lang="en-US" sz="19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64406" y="4633555"/>
            <a:ext cx="8253412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segment is highly price-conscious and seeks affordable options.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524048" y="5919430"/>
            <a:ext cx="30480" cy="750094"/>
          </a:xfrm>
          <a:prstGeom prst="roundRect">
            <a:avLst>
              <a:gd name="adj" fmla="val 105481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9298186" y="5678329"/>
            <a:ext cx="482203" cy="482203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9454515" y="5773222"/>
            <a:ext cx="169545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210431" y="6883837"/>
            <a:ext cx="2657594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Targeted Promotions</a:t>
            </a:r>
            <a:endParaRPr lang="en-US" sz="19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412581" y="7316867"/>
            <a:ext cx="8253412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promotions and discounts on essential items to attract this segment.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B0E7F78-9BDC-2816-E18B-8B89B6055E15}"/>
                  </a:ext>
                </a:extLst>
              </p14:cNvPr>
              <p14:cNvContentPartPr/>
              <p14:nvPr/>
            </p14:nvContentPartPr>
            <p14:xfrm>
              <a:off x="12812495" y="7688804"/>
              <a:ext cx="1688040" cy="397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B0E7F78-9BDC-2816-E18B-8B89B6055E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8855" y="7580804"/>
                <a:ext cx="1795680" cy="613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375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463" y="3706535"/>
            <a:ext cx="11384994" cy="69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43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Segment 4: High Income, Low Spenders</a:t>
            </a:r>
            <a:endParaRPr lang="en-US" sz="43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63" y="4761309"/>
            <a:ext cx="6464737" cy="9720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93470" y="6097786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Potential</a:t>
            </a:r>
            <a:endParaRPr lang="en-US" sz="215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93470" y="6588562"/>
            <a:ext cx="5978723" cy="728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customers have high incomes but may not be frequent mall shoppers.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761309"/>
            <a:ext cx="6464737" cy="9720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8207" y="6097786"/>
            <a:ext cx="378130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Attracting New Customers</a:t>
            </a:r>
            <a:endParaRPr lang="en-US" sz="215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58207" y="6588562"/>
            <a:ext cx="5978723" cy="728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 exclusive events, experiences, and promotions to attract this segment.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65EA8F-3DB0-D35C-C118-8F3E20C6D6E0}"/>
                  </a:ext>
                </a:extLst>
              </p14:cNvPr>
              <p14:cNvContentPartPr/>
              <p14:nvPr/>
            </p14:nvContentPartPr>
            <p14:xfrm>
              <a:off x="12849575" y="7700324"/>
              <a:ext cx="1671840" cy="36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65EA8F-3DB0-D35C-C118-8F3E20C6D6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95575" y="7592324"/>
                <a:ext cx="1779480" cy="57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53910"/>
            <a:ext cx="1150691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Segment 5: Low Income, High Spenders</a:t>
            </a:r>
            <a:endParaRPr lang="en-US" sz="44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693" y="2948821"/>
            <a:ext cx="3193375" cy="17325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3806666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932884" y="3639741"/>
            <a:ext cx="316027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Understanding Needs</a:t>
            </a:r>
            <a:endParaRPr lang="en-US" sz="22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747742" y="4697016"/>
            <a:ext cx="7957185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45" y="4743093"/>
            <a:ext cx="6386870" cy="17325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9905" y="5378053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529632" y="4989909"/>
            <a:ext cx="29247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icrosoft Tai Le" panose="020B0502040204020203" pitchFamily="34" charset="0"/>
                <a:ea typeface="Montserrat Bold" pitchFamily="34" charset="-122"/>
                <a:cs typeface="Microsoft Tai Le" panose="020B0502040204020203" pitchFamily="34" charset="0"/>
              </a:rPr>
              <a:t>Financial Assistance</a:t>
            </a:r>
            <a:endParaRPr lang="en-US" sz="2200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529632" y="5488543"/>
            <a:ext cx="599015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 flexible payment options and financial assistance programs.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9D7D11-97F8-97B3-7992-94AD260DDCF7}"/>
                  </a:ext>
                </a:extLst>
              </p14:cNvPr>
              <p14:cNvContentPartPr/>
              <p14:nvPr/>
            </p14:nvContentPartPr>
            <p14:xfrm>
              <a:off x="12897815" y="7903364"/>
              <a:ext cx="1509120" cy="74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9D7D11-97F8-97B3-7992-94AD260DDC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44175" y="7795724"/>
                <a:ext cx="16167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FC113FF-8CDB-AFEB-5906-3C76444A2588}"/>
                  </a:ext>
                </a:extLst>
              </p14:cNvPr>
              <p14:cNvContentPartPr/>
              <p14:nvPr/>
            </p14:nvContentPartPr>
            <p14:xfrm>
              <a:off x="12880175" y="7748204"/>
              <a:ext cx="1594080" cy="33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FC113FF-8CDB-AFEB-5906-3C76444A25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26535" y="7640204"/>
                <a:ext cx="1701720" cy="554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340</Words>
  <Application>Microsoft Office PowerPoint</Application>
  <PresentationFormat>Custom</PresentationFormat>
  <Paragraphs>58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Montserrat Bold</vt:lpstr>
      <vt:lpstr>Source Sans Pro</vt:lpstr>
      <vt:lpstr>Microsoft Sans Serif</vt:lpstr>
      <vt:lpstr>Source Sans Pro Bold</vt:lpstr>
      <vt:lpstr>Arial</vt:lpstr>
      <vt:lpstr>Microsoft Tai 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naresh reshmon</cp:lastModifiedBy>
  <cp:revision>4</cp:revision>
  <dcterms:created xsi:type="dcterms:W3CDTF">2025-01-24T07:43:07Z</dcterms:created>
  <dcterms:modified xsi:type="dcterms:W3CDTF">2025-01-24T07:55:16Z</dcterms:modified>
</cp:coreProperties>
</file>